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943f9a680bc4fe9" /><Relationship Type="http://schemas.openxmlformats.org/officeDocument/2006/relationships/extended-properties" Target="/docProps/app.xml" Id="R09747c788ab949c3" /><Relationship Type="http://schemas.openxmlformats.org/officeDocument/2006/relationships/officeDocument" Target="/ppt/presentation.xml" Id="R460da9d594594f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8426f644da4403"/>
  </p:sldMasterIdLst>
  <p:notesMasterIdLst>
    <p:notesMasterId xmlns:r="http://schemas.openxmlformats.org/officeDocument/2006/relationships" r:id="Rbefbfa52400e4c6c"/>
  </p:notesMasterIdLst>
  <p:sldIdLst>
    <p:sldId xmlns:r="http://schemas.openxmlformats.org/officeDocument/2006/relationships" id="256" r:id="R3331d3062df34fd6"/>
    <p:sldId xmlns:r="http://schemas.openxmlformats.org/officeDocument/2006/relationships" id="257" r:id="R7aa6d4210e0e4bb6"/>
    <p:sldId xmlns:r="http://schemas.openxmlformats.org/officeDocument/2006/relationships" id="258" r:id="Ra822894d19b440c8"/>
    <p:sldId xmlns:r="http://schemas.openxmlformats.org/officeDocument/2006/relationships" id="259" r:id="R8d2b4bb831c14393"/>
    <p:sldId xmlns:r="http://schemas.openxmlformats.org/officeDocument/2006/relationships" id="260" r:id="R206c61f1ae8f41e4"/>
    <p:sldId xmlns:r="http://schemas.openxmlformats.org/officeDocument/2006/relationships" id="261" r:id="Ra661d25b84694eb7"/>
    <p:sldId xmlns:r="http://schemas.openxmlformats.org/officeDocument/2006/relationships" id="262" r:id="R840a2e63521946a1"/>
    <p:sldId xmlns:r="http://schemas.openxmlformats.org/officeDocument/2006/relationships" id="263" r:id="Rca60f21dc7cd447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420ef13a7764f2b" /><Relationship Type="http://schemas.openxmlformats.org/officeDocument/2006/relationships/slideMaster" Target="/ppt/slideMasters/slideMaster1.xml" Id="R8c8426f644da4403" /><Relationship Type="http://schemas.openxmlformats.org/officeDocument/2006/relationships/notesMaster" Target="/ppt/notesMasters/notesMaster1.xml" Id="Rbefbfa52400e4c6c" /><Relationship Type="http://schemas.openxmlformats.org/officeDocument/2006/relationships/presProps" Target="/ppt/presProps.xml" Id="R9abc793841f74d72" /><Relationship Type="http://schemas.openxmlformats.org/officeDocument/2006/relationships/tableStyles" Target="/ppt/tableStyles.xml" Id="R3afeb8a1e14a40d8" /><Relationship Type="http://schemas.openxmlformats.org/officeDocument/2006/relationships/slide" Target="/ppt/slides/slide1.xml" Id="R3331d3062df34fd6" /><Relationship Type="http://schemas.openxmlformats.org/officeDocument/2006/relationships/slide" Target="/ppt/slides/slide2.xml" Id="R7aa6d4210e0e4bb6" /><Relationship Type="http://schemas.openxmlformats.org/officeDocument/2006/relationships/slide" Target="/ppt/slides/slide3.xml" Id="Ra822894d19b440c8" /><Relationship Type="http://schemas.openxmlformats.org/officeDocument/2006/relationships/slide" Target="/ppt/slides/slide4.xml" Id="R8d2b4bb831c14393" /><Relationship Type="http://schemas.openxmlformats.org/officeDocument/2006/relationships/slide" Target="/ppt/slides/slide5.xml" Id="R206c61f1ae8f41e4" /><Relationship Type="http://schemas.openxmlformats.org/officeDocument/2006/relationships/slide" Target="/ppt/slides/slide6.xml" Id="Ra661d25b84694eb7" /><Relationship Type="http://schemas.openxmlformats.org/officeDocument/2006/relationships/slide" Target="/ppt/slides/slide7.xml" Id="R840a2e63521946a1" /><Relationship Type="http://schemas.openxmlformats.org/officeDocument/2006/relationships/slide" Target="/ppt/slides/slide8.xml" Id="Rca60f21dc7cd447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3c8d358e7e34ae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3dc6c69b91e417b" /><Relationship Type="http://schemas.openxmlformats.org/officeDocument/2006/relationships/notesMaster" Target="/ppt/notesMasters/notesMaster1.xml" Id="R2e79dfb9c4634bfc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86822f6673b4b42" /><Relationship Type="http://schemas.openxmlformats.org/officeDocument/2006/relationships/notesMaster" Target="/ppt/notesMasters/notesMaster1.xml" Id="R52a4568954bf4a0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2d773c1a3c6466d" /><Relationship Type="http://schemas.openxmlformats.org/officeDocument/2006/relationships/notesMaster" Target="/ppt/notesMasters/notesMaster1.xml" Id="R2ede5c40f643439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0def635cfd747c2" /><Relationship Type="http://schemas.openxmlformats.org/officeDocument/2006/relationships/notesMaster" Target="/ppt/notesMasters/notesMaster1.xml" Id="Ra35aa2e9d5114ba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aa68053e1f94ac5" /><Relationship Type="http://schemas.openxmlformats.org/officeDocument/2006/relationships/notesMaster" Target="/ppt/notesMasters/notesMaster1.xml" Id="Rb788db3ea21f46e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c76b37f438d4d10" /><Relationship Type="http://schemas.openxmlformats.org/officeDocument/2006/relationships/notesMaster" Target="/ppt/notesMasters/notesMaster1.xml" Id="Reec2866ba41744d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14282b108cb481e" /><Relationship Type="http://schemas.openxmlformats.org/officeDocument/2006/relationships/notesMaster" Target="/ppt/notesMasters/notesMaster1.xml" Id="Rf797206a6842437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ff917b298414a45" /><Relationship Type="http://schemas.openxmlformats.org/officeDocument/2006/relationships/notesMaster" Target="/ppt/notesMasters/notesMaster1.xml" Id="R91a7c0a791af442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guide is for students and parents/guardians. It does not promise that enrollment or every topic is already available.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product and curriculum status, 2026-08-22.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planned/future language until quota metering and enrollment are live.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User-approved product strategy in this task: 50 free successful questions per month.</a:t>
            </a:r>
          </a:p>
          <a:p xmlns:a="http://schemas.openxmlformats.org/drawingml/2006/main">
            <a:r>
              <a:t>- Internal release state, 2026-08-22.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Context makes retrieval safer and answers more useful.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learning-funnel workflow and fail-closed tutoring contract, 2026-08-22.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Encourage the student to retain ownership of the work rather than request answer dumping.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student help guidance and prompt examples, 2026-08-22.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 visible citation supports verification; it does not guarantee that an answer is correct.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NCERT official textbook portal: https://ncert.nic.in/textbook.php</a:t>
            </a:r>
          </a:p>
          <a:p xmlns:a="http://schemas.openxmlformats.org/drawingml/2006/main">
            <a:r>
              <a:t>- Internal educational evaluation case: data/evaluation/educational_accuracy_v1.json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slide deliberately separates technical QA from permission and educational approval.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Internal: data/runtime/curriculum/document-qa-report.json</a:t>
            </a:r>
          </a:p>
          <a:p xmlns:a="http://schemas.openxmlformats.org/drawingml/2006/main">
            <a:r>
              <a:t>- Internal release gate: db/migrations/CUSTOM/V914__curriculum__official_rag_hybrid_search.sql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Parents and guardians should understand both the value and the limitations before consent.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OpenAI Services Agreement: https://openai.com/en-GB/policies/services-agreement/</a:t>
            </a:r>
          </a:p>
          <a:p xmlns:a="http://schemas.openxmlformats.org/drawingml/2006/main">
            <a:r>
              <a:t>- Internal minors/guardian-consent release requirement, 2026-08-22.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invite students into the tutor until enrollment, consent and curriculum release gates are operational.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Internal application routes: /subjects, /chat and /help.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2af29f7cc455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25ae8b0410f4689" /><Relationship Type="http://schemas.openxmlformats.org/officeDocument/2006/relationships/slideLayout" Target="/ppt/slideLayouts/slideLayout1.xml" Id="R13820286b571451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820286b571451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d8de5564a4d65" /><Relationship Type="http://schemas.openxmlformats.org/officeDocument/2006/relationships/notesSlide" Target="/ppt/notesSlides/notesSlide1.xml" Id="R2350fb78ee494a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623ae471243a7" /><Relationship Type="http://schemas.openxmlformats.org/officeDocument/2006/relationships/notesSlide" Target="/ppt/notesSlides/notesSlide2.xml" Id="Ra55598f384af4b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8572984c14444" /><Relationship Type="http://schemas.openxmlformats.org/officeDocument/2006/relationships/notesSlide" Target="/ppt/notesSlides/notesSlide3.xml" Id="R20e99324e69547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50c85fcfb42f5" /><Relationship Type="http://schemas.openxmlformats.org/officeDocument/2006/relationships/notesSlide" Target="/ppt/notesSlides/notesSlide4.xml" Id="R91ca86fd8a8442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2b10b2e104917" /><Relationship Type="http://schemas.openxmlformats.org/officeDocument/2006/relationships/notesSlide" Target="/ppt/notesSlides/notesSlide5.xml" Id="R6202c3c9ca164b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65d8228504324" /><Relationship Type="http://schemas.openxmlformats.org/officeDocument/2006/relationships/notesSlide" Target="/ppt/notesSlides/notesSlide6.xml" Id="R3f657a27419949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5d2ad2f2b46d4" /><Relationship Type="http://schemas.openxmlformats.org/officeDocument/2006/relationships/notesSlide" Target="/ppt/notesSlides/notesSlide7.xml" Id="R69bc56851976442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642dcdb9c49b2" /><Relationship Type="http://schemas.openxmlformats.org/officeDocument/2006/relationships/notesSlide" Target="/ppt/notesSlides/notesSlide8.xml" Id="Ree23dd8400674a6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cover-brand">
            <a:extLst xmlns:a="http://schemas.openxmlformats.org/drawingml/2006/main">
              <a:ext uri="{FF2B5EF4-FFF2-40B4-BE49-F238E27FC236}">
                <a16:creationId xmlns:a16="http://schemas.microsoft.com/office/drawing/2014/main" id="{46492D66-C96D-4D08-9109-1A4636324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3048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rPr>
              <a:t>CBSE AI TUTOR</a:t>
            </a:r>
          </a:p>
        </p:txBody>
      </p:sp>
      <p:sp>
        <p:nvSpPr>
          <p:cNvPr id="2" name="cover-meta">
            <a:extLst xmlns:a="http://schemas.openxmlformats.org/drawingml/2006/main">
              <a:ext uri="{FF2B5EF4-FFF2-40B4-BE49-F238E27FC236}">
                <a16:creationId xmlns:a16="http://schemas.microsoft.com/office/drawing/2014/main" id="{A811300C-854F-43CF-AF21-856E9E525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61950"/>
            <a:ext cx="50292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STUDENT &amp; PARENT BETA GUIDE · AUGUST 2026</a:t>
            </a:r>
          </a:p>
        </p:txBody>
      </p:sp>
      <p:sp>
        <p:nvSpPr>
          <p:cNvPr id="3" name="cover-accent-qhgm2fw0mb">
            <a:extLst xmlns:a="http://schemas.openxmlformats.org/drawingml/2006/main">
              <a:ext uri="{FF2B5EF4-FFF2-40B4-BE49-F238E27FC236}">
                <a16:creationId xmlns:a16="http://schemas.microsoft.com/office/drawing/2014/main" id="{881C6E2E-5FBD-4708-AB66-DF02C1950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19300"/>
            <a:ext cx="1238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97316"/>
          </a:solidFill>
          <a:ln xmlns:a="http://schemas.openxmlformats.org/drawingml/2006/main" w="0">
            <a:solidFill>
              <a:srgbClr val="F97316"/>
            </a:solidFill>
            <a:prstDash val="solid"/>
          </a:ln>
        </p:spPr>
      </p:sp>
      <p:sp>
        <p:nvSpPr>
          <p:cNvPr id="4" name="cover-title">
            <a:extLst xmlns:a="http://schemas.openxmlformats.org/drawingml/2006/main">
              <a:ext uri="{FF2B5EF4-FFF2-40B4-BE49-F238E27FC236}">
                <a16:creationId xmlns:a16="http://schemas.microsoft.com/office/drawing/2014/main" id="{D39E1A60-DDDF-46B8-B6EF-20BDF4F01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209800"/>
            <a:ext cx="10763250" cy="3009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2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52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Ask better questions.</a:t>
            </a:r>
          </a:p>
          <a:p xmlns:a="http://schemas.openxmlformats.org/drawingml/2006/main">
            <a:pPr algn="l">
              <a:defRPr sz="52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52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Learn from approved CBSE material.</a:t>
            </a:r>
          </a:p>
        </p:txBody>
      </p:sp>
      <p:sp>
        <p:nvSpPr>
          <p:cNvPr id="5" name="cover-sub">
            <a:extLst xmlns:a="http://schemas.openxmlformats.org/drawingml/2006/main">
              <a:ext uri="{FF2B5EF4-FFF2-40B4-BE49-F238E27FC236}">
                <a16:creationId xmlns:a16="http://schemas.microsoft.com/office/drawing/2014/main" id="{74DD6F21-1FE4-45E1-93E4-142EA77A4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5676900"/>
            <a:ext cx="1000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A short guide to the planned beta experience, its safeguards and its limits</a:t>
            </a:r>
          </a:p>
        </p:txBody>
      </p:sp>
    </p:spTree>
    <p:extLst>
      <p:ext uri="{BB962C8B-B14F-4D97-AF65-F5344CB8AC3E}">
        <p14:creationId xmlns:p14="http://schemas.microsoft.com/office/powerpoint/2010/main" val="195432079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eyebrow-2">
            <a:extLst xmlns:a="http://schemas.openxmlformats.org/drawingml/2006/main">
              <a:ext uri="{FF2B5EF4-FFF2-40B4-BE49-F238E27FC236}">
                <a16:creationId xmlns:a16="http://schemas.microsoft.com/office/drawing/2014/main" id="{DDF2EEE0-54F4-40D7-A466-7AF0F80D9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438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rPr>
              <a:t>WHAT TO EXPECT</a:t>
            </a:r>
          </a:p>
        </p:txBody>
      </p:sp>
      <p:sp>
        <p:nvSpPr>
          <p:cNvPr id="2" name="title-2">
            <a:extLst xmlns:a="http://schemas.openxmlformats.org/drawingml/2006/main">
              <a:ext uri="{FF2B5EF4-FFF2-40B4-BE49-F238E27FC236}">
                <a16:creationId xmlns:a16="http://schemas.microsoft.com/office/drawing/2014/main" id="{B60402C2-FD66-4D52-93F3-A3FFA8932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04850"/>
            <a:ext cx="10953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The beta is designed for focused study—not unlimited answers</a:t>
            </a:r>
          </a:p>
        </p:txBody>
      </p:sp>
      <p:sp>
        <p:nvSpPr>
          <p:cNvPr id="3" name="page-2">
            <a:extLst xmlns:a="http://schemas.openxmlformats.org/drawingml/2006/main">
              <a:ext uri="{FF2B5EF4-FFF2-40B4-BE49-F238E27FC236}">
                <a16:creationId xmlns:a16="http://schemas.microsoft.com/office/drawing/2014/main" id="{E96224C2-24D6-489E-97CF-F5472E6AB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334125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02</a:t>
            </a:r>
          </a:p>
        </p:txBody>
      </p:sp>
      <p:sp>
        <p:nvSpPr>
          <p:cNvPr id="4" name="lead">
            <a:extLst xmlns:a="http://schemas.openxmlformats.org/drawingml/2006/main">
              <a:ext uri="{FF2B5EF4-FFF2-40B4-BE49-F238E27FC236}">
                <a16:creationId xmlns:a16="http://schemas.microsoft.com/office/drawing/2014/main" id="{3B96EB0E-17CA-46BB-91EA-B30BC1A84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428750"/>
            <a:ext cx="10858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The planned free tier will let an eligible student try up to 50 successful tutor responses each month, using curriculum that has cleared release review.</a:t>
            </a:r>
          </a:p>
        </p:txBody>
      </p:sp>
      <p:sp>
        <p:nvSpPr>
          <p:cNvPr id="5" name="panel-INCLUDED IN THE PLAN-42-310">
            <a:extLst xmlns:a="http://schemas.openxmlformats.org/drawingml/2006/main">
              <a:ext uri="{FF2B5EF4-FFF2-40B4-BE49-F238E27FC236}">
                <a16:creationId xmlns:a16="http://schemas.microsoft.com/office/drawing/2014/main" id="{AD969AC5-FB0D-4A66-A72C-DF36B85F8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952750"/>
            <a:ext cx="5391150" cy="152400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DDF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bar-INCLUDED IN THE PLAN-42-310">
            <a:extLst xmlns:a="http://schemas.openxmlformats.org/drawingml/2006/main">
              <a:ext uri="{FF2B5EF4-FFF2-40B4-BE49-F238E27FC236}">
                <a16:creationId xmlns:a16="http://schemas.microsoft.com/office/drawing/2014/main" id="{5EF82E26-FFCA-4B7C-913C-9F5CA9F4E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952750"/>
            <a:ext cx="952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8A5B"/>
          </a:solidFill>
          <a:ln xmlns:a="http://schemas.openxmlformats.org/drawingml/2006/main" w="0">
            <a:solidFill>
              <a:srgbClr val="138A5B"/>
            </a:solidFill>
            <a:prstDash val="solid"/>
          </a:ln>
        </p:spPr>
      </p:sp>
      <p:sp>
        <p:nvSpPr>
          <p:cNvPr id="7" name="head-INCLUDED IN THE PLAN-42-310">
            <a:extLst xmlns:a="http://schemas.openxmlformats.org/drawingml/2006/main">
              <a:ext uri="{FF2B5EF4-FFF2-40B4-BE49-F238E27FC236}">
                <a16:creationId xmlns:a16="http://schemas.microsoft.com/office/drawing/2014/main" id="{BF778CD4-0A5E-4F76-9B86-C756535D5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43250"/>
            <a:ext cx="4933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20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INCLUDED IN THE PLAN</a:t>
            </a:r>
          </a:p>
        </p:txBody>
      </p:sp>
      <p:sp>
        <p:nvSpPr>
          <p:cNvPr id="8" name="body-INCLUDED IN THE PLAN-42-310">
            <a:extLst xmlns:a="http://schemas.openxmlformats.org/drawingml/2006/main">
              <a:ext uri="{FF2B5EF4-FFF2-40B4-BE49-F238E27FC236}">
                <a16:creationId xmlns:a16="http://schemas.microsoft.com/office/drawing/2014/main" id="{03224489-D541-47F5-B2EC-00CDA84CD7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52825"/>
            <a:ext cx="4933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Focused questions · step-by-step explanations · visible sources · remaining-usage balance</a:t>
            </a:r>
          </a:p>
        </p:txBody>
      </p:sp>
      <p:sp>
        <p:nvSpPr>
          <p:cNvPr id="9" name="panel-NOT A PROMISE-656-310">
            <a:extLst xmlns:a="http://schemas.openxmlformats.org/drawingml/2006/main">
              <a:ext uri="{FF2B5EF4-FFF2-40B4-BE49-F238E27FC236}">
                <a16:creationId xmlns:a16="http://schemas.microsoft.com/office/drawing/2014/main" id="{F50753CD-DF1E-4A0D-A6F7-70F20DC73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952750"/>
            <a:ext cx="5543550" cy="1524000"/>
          </a:xfrm>
          <a:prstGeom xmlns:a="http://schemas.openxmlformats.org/drawingml/2006/main" prst="roundRect">
            <a:avLst>
              <a:gd name="adj" fmla="val 7500"/>
            </a:avLst>
          </a:prstGeom>
          <a:solidFill xmlns:a="http://schemas.openxmlformats.org/drawingml/2006/main">
            <a:srgbClr val="FFF0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ar-NOT A PROMISE-656-310">
            <a:extLst xmlns:a="http://schemas.openxmlformats.org/drawingml/2006/main">
              <a:ext uri="{FF2B5EF4-FFF2-40B4-BE49-F238E27FC236}">
                <a16:creationId xmlns:a16="http://schemas.microsoft.com/office/drawing/2014/main" id="{67F15B1B-35F6-4BAB-A39D-07FF29E07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952750"/>
            <a:ext cx="95250" cy="1524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97316"/>
          </a:solidFill>
          <a:ln xmlns:a="http://schemas.openxmlformats.org/drawingml/2006/main" w="0">
            <a:solidFill>
              <a:srgbClr val="F97316"/>
            </a:solidFill>
            <a:prstDash val="solid"/>
          </a:ln>
        </p:spPr>
      </p:sp>
      <p:sp>
        <p:nvSpPr>
          <p:cNvPr id="11" name="head-NOT A PROMISE-656-310">
            <a:extLst xmlns:a="http://schemas.openxmlformats.org/drawingml/2006/main">
              <a:ext uri="{FF2B5EF4-FFF2-40B4-BE49-F238E27FC236}">
                <a16:creationId xmlns:a16="http://schemas.microsoft.com/office/drawing/2014/main" id="{E3999FB9-EF95-4904-9F8C-C4E0A6538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143250"/>
            <a:ext cx="5086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20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NOT A PROMISE</a:t>
            </a:r>
          </a:p>
        </p:txBody>
      </p:sp>
      <p:sp>
        <p:nvSpPr>
          <p:cNvPr id="12" name="body-NOT A PROMISE-656-310">
            <a:extLst xmlns:a="http://schemas.openxmlformats.org/drawingml/2006/main">
              <a:ext uri="{FF2B5EF4-FFF2-40B4-BE49-F238E27FC236}">
                <a16:creationId xmlns:a16="http://schemas.microsoft.com/office/drawing/2014/main" id="{21270B85-4F7B-4E53-A4EA-F399BD7EE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552825"/>
            <a:ext cx="50863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Every grade or topic · perfect answers · exam predictions · unlimited use · live availability today</a:t>
            </a:r>
          </a:p>
        </p:txBody>
      </p:sp>
      <p:sp>
        <p:nvSpPr>
          <p:cNvPr id="13" name="bottom">
            <a:extLst xmlns:a="http://schemas.openxmlformats.org/drawingml/2006/main">
              <a:ext uri="{FF2B5EF4-FFF2-40B4-BE49-F238E27FC236}">
                <a16:creationId xmlns:a16="http://schemas.microsoft.com/office/drawing/2014/main" id="{22919524-E514-4DEA-B246-F3674473E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10150"/>
            <a:ext cx="11049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Provider errors should not use the allowance; a new successful answer or regeneration should count.</a:t>
            </a:r>
          </a:p>
        </p:txBody>
      </p:sp>
      <p:sp>
        <p:nvSpPr>
          <p:cNvPr id="14" name="foot-q4ulj8lqhi">
            <a:extLst xmlns:a="http://schemas.openxmlformats.org/drawingml/2006/main">
              <a:ext uri="{FF2B5EF4-FFF2-40B4-BE49-F238E27FC236}">
                <a16:creationId xmlns:a16="http://schemas.microsoft.com/office/drawing/2014/main" id="{00BD8079-3F3F-4CE6-8DA0-F45C5B93D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The 50-response allowance is a planned beta policy and may change after testing.</a:t>
            </a:r>
          </a:p>
        </p:txBody>
      </p:sp>
    </p:spTree>
    <p:extLst>
      <p:ext uri="{BB962C8B-B14F-4D97-AF65-F5344CB8AC3E}">
        <p14:creationId xmlns:p14="http://schemas.microsoft.com/office/powerpoint/2010/main" val="70151731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eyebrow-3">
            <a:extLst xmlns:a="http://schemas.openxmlformats.org/drawingml/2006/main">
              <a:ext uri="{FF2B5EF4-FFF2-40B4-BE49-F238E27FC236}">
                <a16:creationId xmlns:a16="http://schemas.microsoft.com/office/drawing/2014/main" id="{7729D30B-6BBF-4286-9B4E-AF228D3F2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438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rPr>
              <a:t>LEARNING FLOW</a:t>
            </a:r>
          </a:p>
        </p:txBody>
      </p:sp>
      <p:sp>
        <p:nvSpPr>
          <p:cNvPr id="2" name="title-3">
            <a:extLst xmlns:a="http://schemas.openxmlformats.org/drawingml/2006/main">
              <a:ext uri="{FF2B5EF4-FFF2-40B4-BE49-F238E27FC236}">
                <a16:creationId xmlns:a16="http://schemas.microsoft.com/office/drawing/2014/main" id="{AA672D00-505E-43E7-BF1D-8E9114172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04850"/>
            <a:ext cx="10953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A good session starts with the right learning context</a:t>
            </a:r>
          </a:p>
        </p:txBody>
      </p:sp>
      <p:sp>
        <p:nvSpPr>
          <p:cNvPr id="3" name="page-3">
            <a:extLst xmlns:a="http://schemas.openxmlformats.org/drawingml/2006/main">
              <a:ext uri="{FF2B5EF4-FFF2-40B4-BE49-F238E27FC236}">
                <a16:creationId xmlns:a16="http://schemas.microsoft.com/office/drawing/2014/main" id="{5F2C57EC-D02F-4556-934F-FA6142C0D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334125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03</a:t>
            </a:r>
          </a:p>
        </p:txBody>
      </p:sp>
      <p:sp>
        <p:nvSpPr>
          <p:cNvPr id="4" name="flow-1">
            <a:extLst xmlns:a="http://schemas.openxmlformats.org/drawingml/2006/main">
              <a:ext uri="{FF2B5EF4-FFF2-40B4-BE49-F238E27FC236}">
                <a16:creationId xmlns:a16="http://schemas.microsoft.com/office/drawing/2014/main" id="{DA32D5FC-44C7-47D6-8693-A5A80C2A2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90700"/>
            <a:ext cx="2400300" cy="3429000"/>
          </a:xfrm>
          <a:prstGeom xmlns:a="http://schemas.openxmlformats.org/drawingml/2006/main" prst="roundRect">
            <a:avLst>
              <a:gd name="adj" fmla="val 4762"/>
            </a:avLst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low-num-1">
            <a:extLst xmlns:a="http://schemas.openxmlformats.org/drawingml/2006/main">
              <a:ext uri="{FF2B5EF4-FFF2-40B4-BE49-F238E27FC236}">
                <a16:creationId xmlns:a16="http://schemas.microsoft.com/office/drawing/2014/main" id="{7F727222-EA7B-44B5-91CA-40CD84618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38350"/>
            <a:ext cx="6286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rPr>
              <a:t>1</a:t>
            </a:r>
          </a:p>
        </p:txBody>
      </p:sp>
      <p:sp>
        <p:nvSpPr>
          <p:cNvPr id="6" name="flow-head-1">
            <a:extLst xmlns:a="http://schemas.openxmlformats.org/drawingml/2006/main">
              <a:ext uri="{FF2B5EF4-FFF2-40B4-BE49-F238E27FC236}">
                <a16:creationId xmlns:a16="http://schemas.microsoft.com/office/drawing/2014/main" id="{929589DB-BBC0-4C69-B3C9-5C205F8DC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57500"/>
            <a:ext cx="19431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Choose class</a:t>
            </a:r>
          </a:p>
        </p:txBody>
      </p:sp>
      <p:sp>
        <p:nvSpPr>
          <p:cNvPr id="7" name="flow-body-1">
            <a:extLst xmlns:a="http://schemas.openxmlformats.org/drawingml/2006/main">
              <a:ext uri="{FF2B5EF4-FFF2-40B4-BE49-F238E27FC236}">
                <a16:creationId xmlns:a16="http://schemas.microsoft.com/office/drawing/2014/main" id="{A8C78286-F83B-4262-A093-3B767FC7F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524250"/>
            <a:ext cx="19431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Start with the class you are actually studying.</a:t>
            </a:r>
          </a:p>
        </p:txBody>
      </p:sp>
      <p:sp>
        <p:nvSpPr>
          <p:cNvPr id="8" name="flow-2">
            <a:extLst xmlns:a="http://schemas.openxmlformats.org/drawingml/2006/main">
              <a:ext uri="{FF2B5EF4-FFF2-40B4-BE49-F238E27FC236}">
                <a16:creationId xmlns:a16="http://schemas.microsoft.com/office/drawing/2014/main" id="{13DB8EA3-E22B-4E3B-8DBA-C531D6F18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1790700"/>
            <a:ext cx="2400300" cy="3429000"/>
          </a:xfrm>
          <a:prstGeom xmlns:a="http://schemas.openxmlformats.org/drawingml/2006/main" prst="roundRect">
            <a:avLst>
              <a:gd name="adj" fmla="val 4762"/>
            </a:avLst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flow-num-2">
            <a:extLst xmlns:a="http://schemas.openxmlformats.org/drawingml/2006/main">
              <a:ext uri="{FF2B5EF4-FFF2-40B4-BE49-F238E27FC236}">
                <a16:creationId xmlns:a16="http://schemas.microsoft.com/office/drawing/2014/main" id="{36E0F03D-1A19-4434-89BD-75034D555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038350"/>
            <a:ext cx="6286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rPr>
              <a:t>2</a:t>
            </a:r>
          </a:p>
        </p:txBody>
      </p:sp>
      <p:sp>
        <p:nvSpPr>
          <p:cNvPr id="10" name="flow-head-2">
            <a:extLst xmlns:a="http://schemas.openxmlformats.org/drawingml/2006/main">
              <a:ext uri="{FF2B5EF4-FFF2-40B4-BE49-F238E27FC236}">
                <a16:creationId xmlns:a16="http://schemas.microsoft.com/office/drawing/2014/main" id="{CA8C191F-7A64-48A7-9EB9-4D8D53D74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857500"/>
            <a:ext cx="19431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Pick subject</a:t>
            </a:r>
          </a:p>
        </p:txBody>
      </p:sp>
      <p:sp>
        <p:nvSpPr>
          <p:cNvPr id="11" name="flow-body-2">
            <a:extLst xmlns:a="http://schemas.openxmlformats.org/drawingml/2006/main">
              <a:ext uri="{FF2B5EF4-FFF2-40B4-BE49-F238E27FC236}">
                <a16:creationId xmlns:a16="http://schemas.microsoft.com/office/drawing/2014/main" id="{C42303EA-7460-4454-A89F-395B14FAB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524250"/>
            <a:ext cx="19431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Use a subject and chapter currently marked available.</a:t>
            </a:r>
          </a:p>
        </p:txBody>
      </p:sp>
      <p:sp>
        <p:nvSpPr>
          <p:cNvPr id="12" name="flow-3">
            <a:extLst xmlns:a="http://schemas.openxmlformats.org/drawingml/2006/main">
              <a:ext uri="{FF2B5EF4-FFF2-40B4-BE49-F238E27FC236}">
                <a16:creationId xmlns:a16="http://schemas.microsoft.com/office/drawing/2014/main" id="{CF36A1BE-2448-4395-A426-160152D82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76950" y="1790700"/>
            <a:ext cx="2400300" cy="3429000"/>
          </a:xfrm>
          <a:prstGeom xmlns:a="http://schemas.openxmlformats.org/drawingml/2006/main" prst="roundRect">
            <a:avLst>
              <a:gd name="adj" fmla="val 4762"/>
            </a:avLst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flow-num-3">
            <a:extLst xmlns:a="http://schemas.openxmlformats.org/drawingml/2006/main">
              <a:ext uri="{FF2B5EF4-FFF2-40B4-BE49-F238E27FC236}">
                <a16:creationId xmlns:a16="http://schemas.microsoft.com/office/drawing/2014/main" id="{CEC382B8-52DC-48DA-BCD1-328E503C6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038350"/>
            <a:ext cx="6286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rPr>
              <a:t>3</a:t>
            </a:r>
          </a:p>
        </p:txBody>
      </p:sp>
      <p:sp>
        <p:nvSpPr>
          <p:cNvPr id="14" name="flow-head-3">
            <a:extLst xmlns:a="http://schemas.openxmlformats.org/drawingml/2006/main">
              <a:ext uri="{FF2B5EF4-FFF2-40B4-BE49-F238E27FC236}">
                <a16:creationId xmlns:a16="http://schemas.microsoft.com/office/drawing/2014/main" id="{10887268-882B-43D0-9826-77572D97F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857500"/>
            <a:ext cx="19431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Ask clearly</a:t>
            </a:r>
          </a:p>
        </p:txBody>
      </p:sp>
      <p:sp>
        <p:nvSpPr>
          <p:cNvPr id="15" name="flow-body-3">
            <a:extLst xmlns:a="http://schemas.openxmlformats.org/drawingml/2006/main">
              <a:ext uri="{FF2B5EF4-FFF2-40B4-BE49-F238E27FC236}">
                <a16:creationId xmlns:a16="http://schemas.microsoft.com/office/drawing/2014/main" id="{D19A4E8B-57DA-4276-89AA-CFC9AB07F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524250"/>
            <a:ext cx="19431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Say what you know, where you are stuck and what kind of help you want.</a:t>
            </a:r>
          </a:p>
        </p:txBody>
      </p:sp>
      <p:sp>
        <p:nvSpPr>
          <p:cNvPr id="16" name="flow-4">
            <a:extLst xmlns:a="http://schemas.openxmlformats.org/drawingml/2006/main">
              <a:ext uri="{FF2B5EF4-FFF2-40B4-BE49-F238E27FC236}">
                <a16:creationId xmlns:a16="http://schemas.microsoft.com/office/drawing/2014/main" id="{50CC4B0B-AEF4-47C7-AAB6-DA96E082D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790700"/>
            <a:ext cx="2400300" cy="3429000"/>
          </a:xfrm>
          <a:prstGeom xmlns:a="http://schemas.openxmlformats.org/drawingml/2006/main" prst="roundRect">
            <a:avLst>
              <a:gd name="adj" fmla="val 4762"/>
            </a:avLst>
          </a:prstGeom>
          <a:solidFill xmlns:a="http://schemas.openxmlformats.org/drawingml/2006/main">
            <a:srgbClr val="FFF0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flow-num-4">
            <a:extLst xmlns:a="http://schemas.openxmlformats.org/drawingml/2006/main">
              <a:ext uri="{FF2B5EF4-FFF2-40B4-BE49-F238E27FC236}">
                <a16:creationId xmlns:a16="http://schemas.microsoft.com/office/drawing/2014/main" id="{BC8ED70E-9FC1-4E37-B71B-8ED413914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038350"/>
            <a:ext cx="6286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85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rPr>
              <a:t>4</a:t>
            </a:r>
          </a:p>
        </p:txBody>
      </p:sp>
      <p:sp>
        <p:nvSpPr>
          <p:cNvPr id="18" name="flow-head-4">
            <a:extLst xmlns:a="http://schemas.openxmlformats.org/drawingml/2006/main">
              <a:ext uri="{FF2B5EF4-FFF2-40B4-BE49-F238E27FC236}">
                <a16:creationId xmlns:a16="http://schemas.microsoft.com/office/drawing/2014/main" id="{6FA4A4E5-1456-4B90-AE49-A46C8C0BA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857500"/>
            <a:ext cx="19431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Verify</a:t>
            </a:r>
          </a:p>
        </p:txBody>
      </p:sp>
      <p:sp>
        <p:nvSpPr>
          <p:cNvPr id="19" name="flow-body-4">
            <a:extLst xmlns:a="http://schemas.openxmlformats.org/drawingml/2006/main">
              <a:ext uri="{FF2B5EF4-FFF2-40B4-BE49-F238E27FC236}">
                <a16:creationId xmlns:a16="http://schemas.microsoft.com/office/drawing/2014/main" id="{D5C9F941-4776-4D4E-92DA-1060C2925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524250"/>
            <a:ext cx="19431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Read the steps, open the source and compare with your textbook.</a:t>
            </a:r>
          </a:p>
        </p:txBody>
      </p:sp>
      <p:sp>
        <p:nvSpPr>
          <p:cNvPr id="20" name="foot-t1zco1i1zzn">
            <a:extLst xmlns:a="http://schemas.openxmlformats.org/drawingml/2006/main">
              <a:ext uri="{FF2B5EF4-FFF2-40B4-BE49-F238E27FC236}">
                <a16:creationId xmlns:a16="http://schemas.microsoft.com/office/drawing/2014/main" id="{7C3768AD-8C97-491D-8B68-9DB002D56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If the class, subject or chapter is unavailable, the tutor should explain that clearly instead of inventing an answer.</a:t>
            </a:r>
          </a:p>
        </p:txBody>
      </p:sp>
    </p:spTree>
    <p:extLst>
      <p:ext uri="{BB962C8B-B14F-4D97-AF65-F5344CB8AC3E}">
        <p14:creationId xmlns:p14="http://schemas.microsoft.com/office/powerpoint/2010/main" val="180209695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eyebrow-4">
            <a:extLst xmlns:a="http://schemas.openxmlformats.org/drawingml/2006/main">
              <a:ext uri="{FF2B5EF4-FFF2-40B4-BE49-F238E27FC236}">
                <a16:creationId xmlns:a16="http://schemas.microsoft.com/office/drawing/2014/main" id="{DB6CD399-CAD6-4276-9F57-EB0757BD3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438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rPr>
              <a:t>ASK BETTER QUESTIONS</a:t>
            </a:r>
          </a:p>
        </p:txBody>
      </p:sp>
      <p:sp>
        <p:nvSpPr>
          <p:cNvPr id="2" name="title-4">
            <a:extLst xmlns:a="http://schemas.openxmlformats.org/drawingml/2006/main">
              <a:ext uri="{FF2B5EF4-FFF2-40B4-BE49-F238E27FC236}">
                <a16:creationId xmlns:a16="http://schemas.microsoft.com/office/drawing/2014/main" id="{6C385BD3-2A20-4E86-8110-20ED55290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04850"/>
            <a:ext cx="10953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Specific questions produce more useful explanations</a:t>
            </a:r>
          </a:p>
        </p:txBody>
      </p:sp>
      <p:sp>
        <p:nvSpPr>
          <p:cNvPr id="3" name="page-4">
            <a:extLst xmlns:a="http://schemas.openxmlformats.org/drawingml/2006/main">
              <a:ext uri="{FF2B5EF4-FFF2-40B4-BE49-F238E27FC236}">
                <a16:creationId xmlns:a16="http://schemas.microsoft.com/office/drawing/2014/main" id="{D677796B-D31B-4AC0-A0C0-4F40208F3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334125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04</a:t>
            </a:r>
          </a:p>
        </p:txBody>
      </p:sp>
      <p:sp>
        <p:nvSpPr>
          <p:cNvPr id="4" name="panel-TOO BROAD-42-180">
            <a:extLst xmlns:a="http://schemas.openxmlformats.org/drawingml/2006/main">
              <a:ext uri="{FF2B5EF4-FFF2-40B4-BE49-F238E27FC236}">
                <a16:creationId xmlns:a16="http://schemas.microsoft.com/office/drawing/2014/main" id="{EA87BA2C-28C0-4FDA-B83B-E4B2D5951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539115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EE4E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bar-TOO BROAD-42-180">
            <a:extLst xmlns:a="http://schemas.openxmlformats.org/drawingml/2006/main">
              <a:ext uri="{FF2B5EF4-FFF2-40B4-BE49-F238E27FC236}">
                <a16:creationId xmlns:a16="http://schemas.microsoft.com/office/drawing/2014/main" id="{8FE8B87F-290A-4F43-9E58-116B605CA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14500"/>
            <a:ext cx="952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42318"/>
          </a:solidFill>
          <a:ln xmlns:a="http://schemas.openxmlformats.org/drawingml/2006/main" w="0">
            <a:solidFill>
              <a:srgbClr val="B42318"/>
            </a:solidFill>
            <a:prstDash val="solid"/>
          </a:ln>
        </p:spPr>
      </p:sp>
      <p:sp>
        <p:nvSpPr>
          <p:cNvPr id="6" name="head-TOO BROAD-42-180">
            <a:extLst xmlns:a="http://schemas.openxmlformats.org/drawingml/2006/main">
              <a:ext uri="{FF2B5EF4-FFF2-40B4-BE49-F238E27FC236}">
                <a16:creationId xmlns:a16="http://schemas.microsoft.com/office/drawing/2014/main" id="{8A5952F6-F3AF-4024-80F4-BABF789997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905000"/>
            <a:ext cx="4933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20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TOO BROAD</a:t>
            </a:r>
          </a:p>
        </p:txBody>
      </p:sp>
      <p:sp>
        <p:nvSpPr>
          <p:cNvPr id="7" name="body-TOO BROAD-42-180">
            <a:extLst xmlns:a="http://schemas.openxmlformats.org/drawingml/2006/main">
              <a:ext uri="{FF2B5EF4-FFF2-40B4-BE49-F238E27FC236}">
                <a16:creationId xmlns:a16="http://schemas.microsoft.com/office/drawing/2014/main" id="{7CFD200F-EFF5-4625-9A23-5E6AA3683F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14575"/>
            <a:ext cx="49339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6296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“Explain science.”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“Do my homework.”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“Give me every answer for the exam.”</a:t>
            </a:r>
          </a:p>
        </p:txBody>
      </p:sp>
      <p:sp>
        <p:nvSpPr>
          <p:cNvPr id="8" name="panel-BETTER-656-180">
            <a:extLst xmlns:a="http://schemas.openxmlformats.org/drawingml/2006/main">
              <a:ext uri="{FF2B5EF4-FFF2-40B4-BE49-F238E27FC236}">
                <a16:creationId xmlns:a16="http://schemas.microsoft.com/office/drawing/2014/main" id="{1B4CA501-053D-40C2-8EDD-AA39A6EFF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714500"/>
            <a:ext cx="554355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DDF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ar-BETTER-656-180">
            <a:extLst xmlns:a="http://schemas.openxmlformats.org/drawingml/2006/main">
              <a:ext uri="{FF2B5EF4-FFF2-40B4-BE49-F238E27FC236}">
                <a16:creationId xmlns:a16="http://schemas.microsoft.com/office/drawing/2014/main" id="{043D5C62-4998-48F0-9BCA-4B16A8499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1714500"/>
            <a:ext cx="95250" cy="1619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8A5B"/>
          </a:solidFill>
          <a:ln xmlns:a="http://schemas.openxmlformats.org/drawingml/2006/main" w="0">
            <a:solidFill>
              <a:srgbClr val="138A5B"/>
            </a:solidFill>
            <a:prstDash val="solid"/>
          </a:ln>
        </p:spPr>
      </p:sp>
      <p:sp>
        <p:nvSpPr>
          <p:cNvPr id="10" name="head-BETTER-656-180">
            <a:extLst xmlns:a="http://schemas.openxmlformats.org/drawingml/2006/main">
              <a:ext uri="{FF2B5EF4-FFF2-40B4-BE49-F238E27FC236}">
                <a16:creationId xmlns:a16="http://schemas.microsoft.com/office/drawing/2014/main" id="{73B6D200-2DDA-4354-8E88-15649F3C0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905000"/>
            <a:ext cx="5086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20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BETTER</a:t>
            </a:r>
          </a:p>
        </p:txBody>
      </p:sp>
      <p:sp>
        <p:nvSpPr>
          <p:cNvPr id="11" name="body-BETTER-656-180">
            <a:extLst xmlns:a="http://schemas.openxmlformats.org/drawingml/2006/main">
              <a:ext uri="{FF2B5EF4-FFF2-40B4-BE49-F238E27FC236}">
                <a16:creationId xmlns:a16="http://schemas.microsoft.com/office/drawing/2014/main" id="{B17C028D-F060-48B9-9AC1-F184FA114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314575"/>
            <a:ext cx="50863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“Explain Newton’s third law for Class 9 with one everyday example.”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“Show only the first step and let me try.”</a:t>
            </a:r>
          </a:p>
        </p:txBody>
      </p:sp>
      <p:sp>
        <p:nvSpPr>
          <p:cNvPr id="12" name="prompt-builder">
            <a:extLst xmlns:a="http://schemas.openxmlformats.org/drawingml/2006/main">
              <a:ext uri="{FF2B5EF4-FFF2-40B4-BE49-F238E27FC236}">
                <a16:creationId xmlns:a16="http://schemas.microsoft.com/office/drawing/2014/main" id="{F6B8C25D-53EA-4977-B515-84ECB8131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943350"/>
            <a:ext cx="10915650" cy="1447800"/>
          </a:xfrm>
          <a:prstGeom xmlns:a="http://schemas.openxmlformats.org/drawingml/2006/main" prst="roundRect">
            <a:avLst>
              <a:gd name="adj" fmla="val 7895"/>
            </a:avLst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prompt-head">
            <a:extLst xmlns:a="http://schemas.openxmlformats.org/drawingml/2006/main">
              <a:ext uri="{FF2B5EF4-FFF2-40B4-BE49-F238E27FC236}">
                <a16:creationId xmlns:a16="http://schemas.microsoft.com/office/drawing/2014/main" id="{F095FB89-739E-4D45-81E0-7A5910DD6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4815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rPr>
              <a:t>A simple prompt builder</a:t>
            </a:r>
          </a:p>
        </p:txBody>
      </p:sp>
      <p:sp>
        <p:nvSpPr>
          <p:cNvPr id="14" name="prompt">
            <a:extLst xmlns:a="http://schemas.openxmlformats.org/drawingml/2006/main">
              <a:ext uri="{FF2B5EF4-FFF2-40B4-BE49-F238E27FC236}">
                <a16:creationId xmlns:a16="http://schemas.microsoft.com/office/drawing/2014/main" id="{7941B71F-09B2-420F-8B5D-E777F7F72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4248150"/>
            <a:ext cx="685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I am in Class __ studying __. I understand __. I am stuck at __. Please explain __ using __.</a:t>
            </a:r>
          </a:p>
        </p:txBody>
      </p:sp>
    </p:spTree>
    <p:extLst>
      <p:ext uri="{BB962C8B-B14F-4D97-AF65-F5344CB8AC3E}">
        <p14:creationId xmlns:p14="http://schemas.microsoft.com/office/powerpoint/2010/main" val="104186173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eyebrow-5">
            <a:extLst xmlns:a="http://schemas.openxmlformats.org/drawingml/2006/main">
              <a:ext uri="{FF2B5EF4-FFF2-40B4-BE49-F238E27FC236}">
                <a16:creationId xmlns:a16="http://schemas.microsoft.com/office/drawing/2014/main" id="{8BEB26B0-5B1F-4D23-AE6A-E50520CD9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438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rPr>
              <a:t>HOW TO USE AN ANSWER</a:t>
            </a:r>
          </a:p>
        </p:txBody>
      </p:sp>
      <p:sp>
        <p:nvSpPr>
          <p:cNvPr id="2" name="title-5">
            <a:extLst xmlns:a="http://schemas.openxmlformats.org/drawingml/2006/main">
              <a:ext uri="{FF2B5EF4-FFF2-40B4-BE49-F238E27FC236}">
                <a16:creationId xmlns:a16="http://schemas.microsoft.com/office/drawing/2014/main" id="{367C6DB0-C5FD-4D42-BBA1-E3C2AC2AE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04850"/>
            <a:ext cx="10953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Read the reasoning, then check the source</a:t>
            </a:r>
          </a:p>
        </p:txBody>
      </p:sp>
      <p:sp>
        <p:nvSpPr>
          <p:cNvPr id="3" name="page-5">
            <a:extLst xmlns:a="http://schemas.openxmlformats.org/drawingml/2006/main">
              <a:ext uri="{FF2B5EF4-FFF2-40B4-BE49-F238E27FC236}">
                <a16:creationId xmlns:a16="http://schemas.microsoft.com/office/drawing/2014/main" id="{4989EB1B-D791-4FDD-8395-FBB2328FA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334125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05</a:t>
            </a:r>
          </a:p>
        </p:txBody>
      </p:sp>
      <p:sp>
        <p:nvSpPr>
          <p:cNvPr id="4" name="question">
            <a:extLst xmlns:a="http://schemas.openxmlformats.org/drawingml/2006/main">
              <a:ext uri="{FF2B5EF4-FFF2-40B4-BE49-F238E27FC236}">
                <a16:creationId xmlns:a16="http://schemas.microsoft.com/office/drawing/2014/main" id="{AC05AD4D-94F6-4F78-9987-B47E2A606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3714750" cy="1047750"/>
          </a:xfrm>
          <a:prstGeom xmlns:a="http://schemas.openxmlformats.org/drawingml/2006/main" prst="roundRect">
            <a:avLst>
              <a:gd name="adj" fmla="val 10909"/>
            </a:avLst>
          </a:prstGeom>
          <a:solidFill xmlns:a="http://schemas.openxmlformats.org/drawingml/2006/main">
            <a:srgbClr val="FFF0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question-label">
            <a:extLst xmlns:a="http://schemas.openxmlformats.org/drawingml/2006/main">
              <a:ext uri="{FF2B5EF4-FFF2-40B4-BE49-F238E27FC236}">
                <a16:creationId xmlns:a16="http://schemas.microsoft.com/office/drawing/2014/main" id="{9C498C8D-4B67-4192-8E9A-F478C2F64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2880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rPr>
              <a:t>YOUR QUESTION</a:t>
            </a:r>
          </a:p>
        </p:txBody>
      </p:sp>
      <p:sp>
        <p:nvSpPr>
          <p:cNvPr id="6" name="question-text">
            <a:extLst xmlns:a="http://schemas.openxmlformats.org/drawingml/2006/main">
              <a:ext uri="{FF2B5EF4-FFF2-40B4-BE49-F238E27FC236}">
                <a16:creationId xmlns:a16="http://schemas.microsoft.com/office/drawing/2014/main" id="{6B037553-933A-444D-B016-830BBFAEC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152650"/>
            <a:ext cx="3143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75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Why is √2 irrational?</a:t>
            </a:r>
          </a:p>
        </p:txBody>
      </p:sp>
      <p:sp>
        <p:nvSpPr>
          <p:cNvPr id="7" name="answer">
            <a:extLst xmlns:a="http://schemas.openxmlformats.org/drawingml/2006/main">
              <a:ext uri="{FF2B5EF4-FFF2-40B4-BE49-F238E27FC236}">
                <a16:creationId xmlns:a16="http://schemas.microsoft.com/office/drawing/2014/main" id="{94A90453-7356-4F4B-AA76-289CD6653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952750"/>
            <a:ext cx="7124700" cy="2400300"/>
          </a:xfrm>
          <a:prstGeom xmlns:a="http://schemas.openxmlformats.org/drawingml/2006/main" prst="roundRect">
            <a:avLst>
              <a:gd name="adj" fmla="val 4762"/>
            </a:avLst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answer-label">
            <a:extLst xmlns:a="http://schemas.openxmlformats.org/drawingml/2006/main">
              <a:ext uri="{FF2B5EF4-FFF2-40B4-BE49-F238E27FC236}">
                <a16:creationId xmlns:a16="http://schemas.microsoft.com/office/drawing/2014/main" id="{900D8667-9EF1-4625-AB82-F76812E85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8135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TUTOR EXPLANATION</a:t>
            </a:r>
          </a:p>
        </p:txBody>
      </p:sp>
      <p:sp>
        <p:nvSpPr>
          <p:cNvPr id="9" name="answer-text">
            <a:extLst xmlns:a="http://schemas.openxmlformats.org/drawingml/2006/main">
              <a:ext uri="{FF2B5EF4-FFF2-40B4-BE49-F238E27FC236}">
                <a16:creationId xmlns:a16="http://schemas.microsoft.com/office/drawing/2014/main" id="{36606D4B-46C3-4AFE-B545-7F1B126C3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62350"/>
            <a:ext cx="64770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1  Assume √2 can be written in lowest terms.</a:t>
            </a:r>
          </a:p>
          <a:p xmlns:a="http://schemas.openxmlformats.org/drawingml/2006/main">
            <a:pPr algn="l">
              <a:defRPr sz="1575" b="0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2  Squaring shows both numerator and denominator must be even.</a:t>
            </a:r>
          </a:p>
          <a:p xmlns:a="http://schemas.openxmlformats.org/drawingml/2006/main">
            <a:pPr algn="l">
              <a:defRPr sz="1575" b="0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 b="0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3  That contradicts “lowest terms,” so the assumption is false.</a:t>
            </a:r>
          </a:p>
        </p:txBody>
      </p:sp>
      <p:sp>
        <p:nvSpPr>
          <p:cNvPr id="10" name="source">
            <a:extLst xmlns:a="http://schemas.openxmlformats.org/drawingml/2006/main">
              <a:ext uri="{FF2B5EF4-FFF2-40B4-BE49-F238E27FC236}">
                <a16:creationId xmlns:a16="http://schemas.microsoft.com/office/drawing/2014/main" id="{AA414D2C-A420-4472-B831-5167C752B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619250"/>
            <a:ext cx="3467100" cy="3733800"/>
          </a:xfrm>
          <a:prstGeom xmlns:a="http://schemas.openxmlformats.org/drawingml/2006/main" prst="roundRect">
            <a:avLst>
              <a:gd name="adj" fmla="val 3297"/>
            </a:avLst>
          </a:prstGeom>
          <a:solidFill xmlns:a="http://schemas.openxmlformats.org/drawingml/2006/main">
            <a:srgbClr val="D9EE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source-label">
            <a:extLst xmlns:a="http://schemas.openxmlformats.org/drawingml/2006/main">
              <a:ext uri="{FF2B5EF4-FFF2-40B4-BE49-F238E27FC236}">
                <a16:creationId xmlns:a16="http://schemas.microsoft.com/office/drawing/2014/main" id="{661C64A3-CAC6-4E5E-B699-212F505FA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188595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5714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3D8DFF"/>
                </a:solidFill>
                <a:latin typeface="Helvetica Neue"/>
                <a:ea typeface="Helvetica Neue"/>
                <a:cs typeface="Helvetica Neue"/>
              </a:defRPr>
            </a:pPr>
            <a:r>
              <a:rPr sz="1050" b="1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SOURCE TO CHECK</a:t>
            </a:r>
          </a:p>
        </p:txBody>
      </p:sp>
      <p:sp>
        <p:nvSpPr>
          <p:cNvPr id="12" name="source-head">
            <a:extLst xmlns:a="http://schemas.openxmlformats.org/drawingml/2006/main">
              <a:ext uri="{FF2B5EF4-FFF2-40B4-BE49-F238E27FC236}">
                <a16:creationId xmlns:a16="http://schemas.microsoft.com/office/drawing/2014/main" id="{412F1197-1A10-48FF-99F0-0B5B23030D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381250"/>
            <a:ext cx="2857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87654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NCERT Mathematics</a:t>
            </a:r>
          </a:p>
        </p:txBody>
      </p:sp>
      <p:sp>
        <p:nvSpPr>
          <p:cNvPr id="13" name="source-body">
            <a:extLst xmlns:a="http://schemas.openxmlformats.org/drawingml/2006/main">
              <a:ext uri="{FF2B5EF4-FFF2-40B4-BE49-F238E27FC236}">
                <a16:creationId xmlns:a16="http://schemas.microsoft.com/office/drawing/2014/main" id="{41BB6FA3-9161-423E-874B-E1598FF3D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2971800"/>
            <a:ext cx="2781300" cy="1790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Class 10</a:t>
            </a:r>
          </a:p>
          <a:p xmlns:a="http://schemas.openxmlformats.org/drawingml/2006/main">
            <a:pPr algn="l">
              <a:defRPr sz="142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Chapter 1: Real Numbers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l">
              <a:defRPr sz="142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Open the cited page and compare the explanation with your textbook before relying on it.</a:t>
            </a:r>
          </a:p>
        </p:txBody>
      </p:sp>
      <p:sp>
        <p:nvSpPr>
          <p:cNvPr id="14" name="foot-q235fkfbbt7">
            <a:extLst xmlns:a="http://schemas.openxmlformats.org/drawingml/2006/main">
              <a:ext uri="{FF2B5EF4-FFF2-40B4-BE49-F238E27FC236}">
                <a16:creationId xmlns:a16="http://schemas.microsoft.com/office/drawing/2014/main" id="{245E94E4-23AF-4566-85D1-730FE0EF0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The example shows the intended experience; student-visible answers remain gated until approval.</a:t>
            </a:r>
          </a:p>
        </p:txBody>
      </p:sp>
    </p:spTree>
    <p:extLst>
      <p:ext uri="{BB962C8B-B14F-4D97-AF65-F5344CB8AC3E}">
        <p14:creationId xmlns:p14="http://schemas.microsoft.com/office/powerpoint/2010/main" val="162175832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eyebrow-6">
            <a:extLst xmlns:a="http://schemas.openxmlformats.org/drawingml/2006/main">
              <a:ext uri="{FF2B5EF4-FFF2-40B4-BE49-F238E27FC236}">
                <a16:creationId xmlns:a16="http://schemas.microsoft.com/office/drawing/2014/main" id="{9AFA7B4D-5C03-4CAF-AB32-0FEBD40CA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438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rPr>
              <a:t>BETA LIMITS</a:t>
            </a:r>
          </a:p>
        </p:txBody>
      </p:sp>
      <p:sp>
        <p:nvSpPr>
          <p:cNvPr id="2" name="title-6">
            <a:extLst xmlns:a="http://schemas.openxmlformats.org/drawingml/2006/main">
              <a:ext uri="{FF2B5EF4-FFF2-40B4-BE49-F238E27FC236}">
                <a16:creationId xmlns:a16="http://schemas.microsoft.com/office/drawing/2014/main" id="{A365CF50-D9AE-4EEE-81DE-3B5D90C19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04850"/>
            <a:ext cx="10953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Honest availability is part of the learning experience</a:t>
            </a:r>
          </a:p>
        </p:txBody>
      </p:sp>
      <p:sp>
        <p:nvSpPr>
          <p:cNvPr id="3" name="page-6">
            <a:extLst xmlns:a="http://schemas.openxmlformats.org/drawingml/2006/main">
              <a:ext uri="{FF2B5EF4-FFF2-40B4-BE49-F238E27FC236}">
                <a16:creationId xmlns:a16="http://schemas.microsoft.com/office/drawing/2014/main" id="{EA248D52-93C2-460C-9735-A6BA78A47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334125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06</a:t>
            </a:r>
          </a:p>
        </p:txBody>
      </p:sp>
      <p:sp>
        <p:nvSpPr>
          <p:cNvPr id="4" name="lead">
            <a:extLst xmlns:a="http://schemas.openxmlformats.org/drawingml/2006/main">
              <a:ext uri="{FF2B5EF4-FFF2-40B4-BE49-F238E27FC236}">
                <a16:creationId xmlns:a16="http://schemas.microsoft.com/office/drawing/2014/main" id="{ED027E70-EA64-403C-B83F-7D3035B47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428750"/>
            <a:ext cx="10858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8481"/>
          </a:bodyPr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Only material that is supported, permission-cleared and independently teacher-approved should appear to students.</a:t>
            </a:r>
          </a:p>
        </p:txBody>
      </p:sp>
      <p:sp>
        <p:nvSpPr>
          <p:cNvPr id="5" name="panel-READY-42-270">
            <a:extLst xmlns:a="http://schemas.openxmlformats.org/drawingml/2006/main">
              <a:ext uri="{FF2B5EF4-FFF2-40B4-BE49-F238E27FC236}">
                <a16:creationId xmlns:a16="http://schemas.microsoft.com/office/drawing/2014/main" id="{16328A29-198F-4A6D-BE0F-4BD87B27C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571750"/>
            <a:ext cx="3467100" cy="1866900"/>
          </a:xfrm>
          <a:prstGeom xmlns:a="http://schemas.openxmlformats.org/drawingml/2006/main" prst="roundRect">
            <a:avLst>
              <a:gd name="adj" fmla="val 6122"/>
            </a:avLst>
          </a:prstGeom>
          <a:solidFill xmlns:a="http://schemas.openxmlformats.org/drawingml/2006/main">
            <a:srgbClr val="DDF5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bar-READY-42-270">
            <a:extLst xmlns:a="http://schemas.openxmlformats.org/drawingml/2006/main">
              <a:ext uri="{FF2B5EF4-FFF2-40B4-BE49-F238E27FC236}">
                <a16:creationId xmlns:a16="http://schemas.microsoft.com/office/drawing/2014/main" id="{6CD6F70D-A954-46CD-8182-57042C658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571750"/>
            <a:ext cx="95250" cy="1866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38A5B"/>
          </a:solidFill>
          <a:ln xmlns:a="http://schemas.openxmlformats.org/drawingml/2006/main" w="0">
            <a:solidFill>
              <a:srgbClr val="138A5B"/>
            </a:solidFill>
            <a:prstDash val="solid"/>
          </a:ln>
        </p:spPr>
      </p:sp>
      <p:sp>
        <p:nvSpPr>
          <p:cNvPr id="7" name="head-READY-42-270">
            <a:extLst xmlns:a="http://schemas.openxmlformats.org/drawingml/2006/main">
              <a:ext uri="{FF2B5EF4-FFF2-40B4-BE49-F238E27FC236}">
                <a16:creationId xmlns:a16="http://schemas.microsoft.com/office/drawing/2014/main" id="{E91DA6C0-C21D-4893-98E1-203968C51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62250"/>
            <a:ext cx="3009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20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READY</a:t>
            </a:r>
          </a:p>
        </p:txBody>
      </p:sp>
      <p:sp>
        <p:nvSpPr>
          <p:cNvPr id="8" name="body-READY-42-270">
            <a:extLst xmlns:a="http://schemas.openxmlformats.org/drawingml/2006/main">
              <a:ext uri="{FF2B5EF4-FFF2-40B4-BE49-F238E27FC236}">
                <a16:creationId xmlns:a16="http://schemas.microsoft.com/office/drawing/2014/main" id="{D38400AF-3A04-4BB5-992B-C65A65541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71825"/>
            <a:ext cx="30099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A supported class, subject and chapter with approved source material.</a:t>
            </a:r>
          </a:p>
        </p:txBody>
      </p:sp>
      <p:sp>
        <p:nvSpPr>
          <p:cNvPr id="9" name="panel-NOT READY-458-270">
            <a:extLst xmlns:a="http://schemas.openxmlformats.org/drawingml/2006/main">
              <a:ext uri="{FF2B5EF4-FFF2-40B4-BE49-F238E27FC236}">
                <a16:creationId xmlns:a16="http://schemas.microsoft.com/office/drawing/2014/main" id="{873F27DB-6E66-4D79-B3BE-76368607E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571750"/>
            <a:ext cx="3467100" cy="1866900"/>
          </a:xfrm>
          <a:prstGeom xmlns:a="http://schemas.openxmlformats.org/drawingml/2006/main" prst="roundRect">
            <a:avLst>
              <a:gd name="adj" fmla="val 6122"/>
            </a:avLst>
          </a:prstGeom>
          <a:solidFill xmlns:a="http://schemas.openxmlformats.org/drawingml/2006/main">
            <a:srgbClr val="FFF0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ar-NOT READY-458-270">
            <a:extLst xmlns:a="http://schemas.openxmlformats.org/drawingml/2006/main">
              <a:ext uri="{FF2B5EF4-FFF2-40B4-BE49-F238E27FC236}">
                <a16:creationId xmlns:a16="http://schemas.microsoft.com/office/drawing/2014/main" id="{BF3B83FB-35BA-4588-880D-7DF339734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571750"/>
            <a:ext cx="95250" cy="1866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97316"/>
          </a:solidFill>
          <a:ln xmlns:a="http://schemas.openxmlformats.org/drawingml/2006/main" w="0">
            <a:solidFill>
              <a:srgbClr val="F97316"/>
            </a:solidFill>
            <a:prstDash val="solid"/>
          </a:ln>
        </p:spPr>
      </p:sp>
      <p:sp>
        <p:nvSpPr>
          <p:cNvPr id="11" name="head-NOT READY-458-270">
            <a:extLst xmlns:a="http://schemas.openxmlformats.org/drawingml/2006/main">
              <a:ext uri="{FF2B5EF4-FFF2-40B4-BE49-F238E27FC236}">
                <a16:creationId xmlns:a16="http://schemas.microsoft.com/office/drawing/2014/main" id="{EDC41CC2-D19B-4004-8B20-E751C297C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762250"/>
            <a:ext cx="3009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20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NOT READY</a:t>
            </a:r>
          </a:p>
        </p:txBody>
      </p:sp>
      <p:sp>
        <p:nvSpPr>
          <p:cNvPr id="12" name="body-NOT READY-458-270">
            <a:extLst xmlns:a="http://schemas.openxmlformats.org/drawingml/2006/main">
              <a:ext uri="{FF2B5EF4-FFF2-40B4-BE49-F238E27FC236}">
                <a16:creationId xmlns:a16="http://schemas.microsoft.com/office/drawing/2014/main" id="{0D4A74FC-6936-4041-B508-8AE4DFD1D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171825"/>
            <a:ext cx="30099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Missing topic, pending rights, pending teacher review or an unhealthy provider.</a:t>
            </a:r>
          </a:p>
        </p:txBody>
      </p:sp>
      <p:sp>
        <p:nvSpPr>
          <p:cNvPr id="13" name="panel-WHAT YOU SEE-874-270">
            <a:extLst xmlns:a="http://schemas.openxmlformats.org/drawingml/2006/main">
              <a:ext uri="{FF2B5EF4-FFF2-40B4-BE49-F238E27FC236}">
                <a16:creationId xmlns:a16="http://schemas.microsoft.com/office/drawing/2014/main" id="{CBFB5758-515C-4204-974E-9355A52A66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571750"/>
            <a:ext cx="3467100" cy="1866900"/>
          </a:xfrm>
          <a:prstGeom xmlns:a="http://schemas.openxmlformats.org/drawingml/2006/main" prst="roundRect">
            <a:avLst>
              <a:gd name="adj" fmla="val 6122"/>
            </a:avLst>
          </a:prstGeom>
          <a:solidFill xmlns:a="http://schemas.openxmlformats.org/drawingml/2006/main">
            <a:srgbClr val="D9EE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bar-WHAT YOU SEE-874-270">
            <a:extLst xmlns:a="http://schemas.openxmlformats.org/drawingml/2006/main">
              <a:ext uri="{FF2B5EF4-FFF2-40B4-BE49-F238E27FC236}">
                <a16:creationId xmlns:a16="http://schemas.microsoft.com/office/drawing/2014/main" id="{70A54EEF-6E76-41A2-9DB4-D4C82FA61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571750"/>
            <a:ext cx="95250" cy="1866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5" name="head-WHAT YOU SEE-874-270">
            <a:extLst xmlns:a="http://schemas.openxmlformats.org/drawingml/2006/main">
              <a:ext uri="{FF2B5EF4-FFF2-40B4-BE49-F238E27FC236}">
                <a16:creationId xmlns:a16="http://schemas.microsoft.com/office/drawing/2014/main" id="{9C80074C-D241-4E08-9255-0D123DAC6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762250"/>
            <a:ext cx="3009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78205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WHAT YOU SEE</a:t>
            </a:r>
          </a:p>
        </p:txBody>
      </p:sp>
      <p:sp>
        <p:nvSpPr>
          <p:cNvPr id="16" name="body-WHAT YOU SEE-874-270">
            <a:extLst xmlns:a="http://schemas.openxmlformats.org/drawingml/2006/main">
              <a:ext uri="{FF2B5EF4-FFF2-40B4-BE49-F238E27FC236}">
                <a16:creationId xmlns:a16="http://schemas.microsoft.com/office/drawing/2014/main" id="{160A8B2D-E196-43F1-8183-995F477EE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171825"/>
            <a:ext cx="30099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A clear unavailable message and a safe next step—not a fabricated answer.</a:t>
            </a:r>
          </a:p>
        </p:txBody>
      </p:sp>
      <p:sp>
        <p:nvSpPr>
          <p:cNvPr id="17" name="bottom">
            <a:extLst xmlns:a="http://schemas.openxmlformats.org/drawingml/2006/main">
              <a:ext uri="{FF2B5EF4-FFF2-40B4-BE49-F238E27FC236}">
                <a16:creationId xmlns:a16="http://schemas.microsoft.com/office/drawing/2014/main" id="{4931D4FC-3C66-4103-AA59-042158BDD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048250"/>
            <a:ext cx="10858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725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Current curriculum documents have passed technical QA, but student release approvals are still pending.</a:t>
            </a:r>
          </a:p>
        </p:txBody>
      </p:sp>
    </p:spTree>
    <p:extLst>
      <p:ext uri="{BB962C8B-B14F-4D97-AF65-F5344CB8AC3E}">
        <p14:creationId xmlns:p14="http://schemas.microsoft.com/office/powerpoint/2010/main" val="13520343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eyebrow-7">
            <a:extLst xmlns:a="http://schemas.openxmlformats.org/drawingml/2006/main">
              <a:ext uri="{FF2B5EF4-FFF2-40B4-BE49-F238E27FC236}">
                <a16:creationId xmlns:a16="http://schemas.microsoft.com/office/drawing/2014/main" id="{3D1FC370-69AE-41DF-B749-802632DFE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6700"/>
            <a:ext cx="438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5833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rPr>
              <a:t>SAFETY</a:t>
            </a:r>
          </a:p>
        </p:txBody>
      </p:sp>
      <p:sp>
        <p:nvSpPr>
          <p:cNvPr id="2" name="title-7">
            <a:extLst xmlns:a="http://schemas.openxmlformats.org/drawingml/2006/main">
              <a:ext uri="{FF2B5EF4-FFF2-40B4-BE49-F238E27FC236}">
                <a16:creationId xmlns:a16="http://schemas.microsoft.com/office/drawing/2014/main" id="{D0550568-86D4-4628-AD70-1E9884649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704850"/>
            <a:ext cx="10953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300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Students learn; parents and guardians control consent</a:t>
            </a:r>
          </a:p>
        </p:txBody>
      </p:sp>
      <p:sp>
        <p:nvSpPr>
          <p:cNvPr id="3" name="page-7">
            <a:extLst xmlns:a="http://schemas.openxmlformats.org/drawingml/2006/main">
              <a:ext uri="{FF2B5EF4-FFF2-40B4-BE49-F238E27FC236}">
                <a16:creationId xmlns:a16="http://schemas.microsoft.com/office/drawing/2014/main" id="{E1274AFA-8D10-4831-9477-FBC9D926A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58550" y="6334125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66667"/>
          </a:bodyPr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97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07</a:t>
            </a:r>
          </a:p>
        </p:txBody>
      </p:sp>
      <p:sp>
        <p:nvSpPr>
          <p:cNvPr id="4" name="safe-1">
            <a:extLst xmlns:a="http://schemas.openxmlformats.org/drawingml/2006/main">
              <a:ext uri="{FF2B5EF4-FFF2-40B4-BE49-F238E27FC236}">
                <a16:creationId xmlns:a16="http://schemas.microsoft.com/office/drawing/2014/main" id="{F85F3961-FA2D-4595-94E5-FC9AC0464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52600"/>
            <a:ext cx="2571750" cy="34290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0E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safe-num-1">
            <a:extLst xmlns:a="http://schemas.openxmlformats.org/drawingml/2006/main">
              <a:ext uri="{FF2B5EF4-FFF2-40B4-BE49-F238E27FC236}">
                <a16:creationId xmlns:a16="http://schemas.microsoft.com/office/drawing/2014/main" id="{67D3B4FC-1DCB-4921-8EC6-9C15A5B18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019300"/>
            <a:ext cx="552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118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rPr>
              <a:t>1</a:t>
            </a:r>
          </a:p>
        </p:txBody>
      </p:sp>
      <p:sp>
        <p:nvSpPr>
          <p:cNvPr id="6" name="safe-head-1">
            <a:extLst xmlns:a="http://schemas.openxmlformats.org/drawingml/2006/main">
              <a:ext uri="{FF2B5EF4-FFF2-40B4-BE49-F238E27FC236}">
                <a16:creationId xmlns:a16="http://schemas.microsoft.com/office/drawing/2014/main" id="{CA113B9A-1E7E-41F2-93DD-6C951689B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781300"/>
            <a:ext cx="21145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Guardian consent</a:t>
            </a:r>
          </a:p>
        </p:txBody>
      </p:sp>
      <p:sp>
        <p:nvSpPr>
          <p:cNvPr id="7" name="safe-body-1">
            <a:extLst xmlns:a="http://schemas.openxmlformats.org/drawingml/2006/main">
              <a:ext uri="{FF2B5EF4-FFF2-40B4-BE49-F238E27FC236}">
                <a16:creationId xmlns:a16="http://schemas.microsoft.com/office/drawing/2014/main" id="{302E8287-BA55-465C-9EC6-8F972A4DF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581400"/>
            <a:ext cx="211455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A minor’s access must be approved and recorded before tutor use.</a:t>
            </a:r>
          </a:p>
        </p:txBody>
      </p:sp>
      <p:sp>
        <p:nvSpPr>
          <p:cNvPr id="8" name="safe-2">
            <a:extLst xmlns:a="http://schemas.openxmlformats.org/drawingml/2006/main">
              <a:ext uri="{FF2B5EF4-FFF2-40B4-BE49-F238E27FC236}">
                <a16:creationId xmlns:a16="http://schemas.microsoft.com/office/drawing/2014/main" id="{D1994543-417A-41F4-8B06-7BC35FBAD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1752600"/>
            <a:ext cx="2571750" cy="34290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safe-num-2">
            <a:extLst xmlns:a="http://schemas.openxmlformats.org/drawingml/2006/main">
              <a:ext uri="{FF2B5EF4-FFF2-40B4-BE49-F238E27FC236}">
                <a16:creationId xmlns:a16="http://schemas.microsoft.com/office/drawing/2014/main" id="{90419A54-814F-476C-B5E9-A0EB35B85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019300"/>
            <a:ext cx="552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118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rPr>
              <a:t>2</a:t>
            </a:r>
          </a:p>
        </p:txBody>
      </p:sp>
      <p:sp>
        <p:nvSpPr>
          <p:cNvPr id="10" name="safe-head-2">
            <a:extLst xmlns:a="http://schemas.openxmlformats.org/drawingml/2006/main">
              <a:ext uri="{FF2B5EF4-FFF2-40B4-BE49-F238E27FC236}">
                <a16:creationId xmlns:a16="http://schemas.microsoft.com/office/drawing/2014/main" id="{4F1F1065-5EC6-4109-914B-B60B63252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781300"/>
            <a:ext cx="21145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Share less</a:t>
            </a:r>
          </a:p>
        </p:txBody>
      </p:sp>
      <p:sp>
        <p:nvSpPr>
          <p:cNvPr id="11" name="safe-body-2">
            <a:extLst xmlns:a="http://schemas.openxmlformats.org/drawingml/2006/main">
              <a:ext uri="{FF2B5EF4-FFF2-40B4-BE49-F238E27FC236}">
                <a16:creationId xmlns:a16="http://schemas.microsoft.com/office/drawing/2014/main" id="{6BADEEA5-899F-45C4-838C-99743F24D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3581400"/>
            <a:ext cx="211455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Do not enter phone numbers, addresses, passwords, school IDs or private documents.</a:t>
            </a:r>
          </a:p>
        </p:txBody>
      </p:sp>
      <p:sp>
        <p:nvSpPr>
          <p:cNvPr id="12" name="safe-3">
            <a:extLst xmlns:a="http://schemas.openxmlformats.org/drawingml/2006/main">
              <a:ext uri="{FF2B5EF4-FFF2-40B4-BE49-F238E27FC236}">
                <a16:creationId xmlns:a16="http://schemas.microsoft.com/office/drawing/2014/main" id="{540C6616-86E6-496F-B309-CB8AA03DE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1752600"/>
            <a:ext cx="2571750" cy="34290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safe-num-3">
            <a:extLst xmlns:a="http://schemas.openxmlformats.org/drawingml/2006/main">
              <a:ext uri="{FF2B5EF4-FFF2-40B4-BE49-F238E27FC236}">
                <a16:creationId xmlns:a16="http://schemas.microsoft.com/office/drawing/2014/main" id="{EAEC53D4-7AA2-4474-B4C3-DE52B77B5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019300"/>
            <a:ext cx="552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118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rPr>
              <a:t>3</a:t>
            </a:r>
          </a:p>
        </p:txBody>
      </p:sp>
      <p:sp>
        <p:nvSpPr>
          <p:cNvPr id="14" name="safe-head-3">
            <a:extLst xmlns:a="http://schemas.openxmlformats.org/drawingml/2006/main">
              <a:ext uri="{FF2B5EF4-FFF2-40B4-BE49-F238E27FC236}">
                <a16:creationId xmlns:a16="http://schemas.microsoft.com/office/drawing/2014/main" id="{89A9D4AB-FA59-4A82-95BF-C7EDA3BC3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781300"/>
            <a:ext cx="21145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Verify learning</a:t>
            </a:r>
          </a:p>
        </p:txBody>
      </p:sp>
      <p:sp>
        <p:nvSpPr>
          <p:cNvPr id="15" name="safe-body-3">
            <a:extLst xmlns:a="http://schemas.openxmlformats.org/drawingml/2006/main">
              <a:ext uri="{FF2B5EF4-FFF2-40B4-BE49-F238E27FC236}">
                <a16:creationId xmlns:a16="http://schemas.microsoft.com/office/drawing/2014/main" id="{AD980993-7D9C-4FA8-BCCA-E62E55D10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581400"/>
            <a:ext cx="211455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Use the tutor as a study aid; compare important answers with approved material.</a:t>
            </a:r>
          </a:p>
        </p:txBody>
      </p:sp>
      <p:sp>
        <p:nvSpPr>
          <p:cNvPr id="16" name="safe-4">
            <a:extLst xmlns:a="http://schemas.openxmlformats.org/drawingml/2006/main">
              <a:ext uri="{FF2B5EF4-FFF2-40B4-BE49-F238E27FC236}">
                <a16:creationId xmlns:a16="http://schemas.microsoft.com/office/drawing/2014/main" id="{B8070AD7-1A80-4D78-9B1F-3AAC9759F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1752600"/>
            <a:ext cx="2571750" cy="34290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1F3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safe-num-4">
            <a:extLst xmlns:a="http://schemas.openxmlformats.org/drawingml/2006/main">
              <a:ext uri="{FF2B5EF4-FFF2-40B4-BE49-F238E27FC236}">
                <a16:creationId xmlns:a16="http://schemas.microsoft.com/office/drawing/2014/main" id="{80C722D2-6481-4BAA-9E9C-16B14C102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019300"/>
            <a:ext cx="552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4118"/>
          </a:bodyPr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255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rPr>
              <a:t>4</a:t>
            </a:r>
          </a:p>
        </p:txBody>
      </p:sp>
      <p:sp>
        <p:nvSpPr>
          <p:cNvPr id="18" name="safe-head-4">
            <a:extLst xmlns:a="http://schemas.openxmlformats.org/drawingml/2006/main">
              <a:ext uri="{FF2B5EF4-FFF2-40B4-BE49-F238E27FC236}">
                <a16:creationId xmlns:a16="http://schemas.microsoft.com/office/drawing/2014/main" id="{3442516D-2320-4CE0-AF46-3431D6942D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781300"/>
            <a:ext cx="21145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Report problems</a:t>
            </a:r>
          </a:p>
        </p:txBody>
      </p:sp>
      <p:sp>
        <p:nvSpPr>
          <p:cNvPr id="19" name="safe-body-4">
            <a:extLst xmlns:a="http://schemas.openxmlformats.org/drawingml/2006/main">
              <a:ext uri="{FF2B5EF4-FFF2-40B4-BE49-F238E27FC236}">
                <a16:creationId xmlns:a16="http://schemas.microsoft.com/office/drawing/2014/main" id="{3433389F-FB98-4EF2-917C-AB5B5E25E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3581400"/>
            <a:ext cx="2114550" cy="1295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Flag an unsafe or incorrect answer and stop relying on it until reviewed.</a:t>
            </a:r>
          </a:p>
        </p:txBody>
      </p:sp>
      <p:sp>
        <p:nvSpPr>
          <p:cNvPr id="20" name="foot-owb4vt0w34">
            <a:extLst xmlns:a="http://schemas.openxmlformats.org/drawingml/2006/main">
              <a:ext uri="{FF2B5EF4-FFF2-40B4-BE49-F238E27FC236}">
                <a16:creationId xmlns:a16="http://schemas.microsoft.com/office/drawing/2014/main" id="{378865CC-F9DE-43DE-A717-94F67C97A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286500"/>
            <a:ext cx="1028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825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Guardian consent is a release requirement and is not yet represented as a completed customer workflow.</a:t>
            </a:r>
          </a:p>
        </p:txBody>
      </p:sp>
    </p:spTree>
    <p:extLst>
      <p:ext uri="{BB962C8B-B14F-4D97-AF65-F5344CB8AC3E}">
        <p14:creationId xmlns:p14="http://schemas.microsoft.com/office/powerpoint/2010/main" val="50352731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close-kicker">
            <a:extLst xmlns:a="http://schemas.openxmlformats.org/drawingml/2006/main">
              <a:ext uri="{FF2B5EF4-FFF2-40B4-BE49-F238E27FC236}">
                <a16:creationId xmlns:a16="http://schemas.microsoft.com/office/drawing/2014/main" id="{3A0D61E2-38A5-4A78-BF46-6F43F0761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4381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92424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1">
                <a:solidFill>
                  <a:srgbClr val="F97316"/>
                </a:solidFill>
                <a:latin typeface="Helvetica Neue"/>
                <a:ea typeface="Helvetica Neue"/>
                <a:cs typeface="Helvetica Neue"/>
              </a:rPr>
              <a:t>WHEN BETA ENROLLMENT OPENS</a:t>
            </a:r>
          </a:p>
        </p:txBody>
      </p:sp>
      <p:sp>
        <p:nvSpPr>
          <p:cNvPr id="2" name="close-meta">
            <a:extLst xmlns:a="http://schemas.openxmlformats.org/drawingml/2006/main">
              <a:ext uri="{FF2B5EF4-FFF2-40B4-BE49-F238E27FC236}">
                <a16:creationId xmlns:a16="http://schemas.microsoft.com/office/drawing/2014/main" id="{F9504A9C-082B-4966-8B78-FA8B381ED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61950"/>
            <a:ext cx="3219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20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STUDENT &amp; PARENT GUIDE</a:t>
            </a:r>
          </a:p>
        </p:txBody>
      </p:sp>
      <p:sp>
        <p:nvSpPr>
          <p:cNvPr id="3" name="cover-accent-3bnextyc26g">
            <a:extLst xmlns:a="http://schemas.openxmlformats.org/drawingml/2006/main">
              <a:ext uri="{FF2B5EF4-FFF2-40B4-BE49-F238E27FC236}">
                <a16:creationId xmlns:a16="http://schemas.microsoft.com/office/drawing/2014/main" id="{402E127F-A532-4972-B2CA-8DB0334E9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19300"/>
            <a:ext cx="123825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97316"/>
          </a:solidFill>
          <a:ln xmlns:a="http://schemas.openxmlformats.org/drawingml/2006/main" w="0">
            <a:solidFill>
              <a:srgbClr val="F97316"/>
            </a:solidFill>
            <a:prstDash val="solid"/>
          </a:ln>
        </p:spPr>
      </p:sp>
      <p:sp>
        <p:nvSpPr>
          <p:cNvPr id="4" name="close-title">
            <a:extLst xmlns:a="http://schemas.openxmlformats.org/drawingml/2006/main">
              <a:ext uri="{FF2B5EF4-FFF2-40B4-BE49-F238E27FC236}">
                <a16:creationId xmlns:a16="http://schemas.microsoft.com/office/drawing/2014/main" id="{ECE4FBD0-6F8F-4F2C-B155-F78B1A17E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38350"/>
            <a:ext cx="10572750" cy="3086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52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52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Choose a topic.</a:t>
            </a:r>
          </a:p>
          <a:p xmlns:a="http://schemas.openxmlformats.org/drawingml/2006/main">
            <a:pPr algn="l">
              <a:defRPr sz="52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52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Ask one focused question.</a:t>
            </a:r>
          </a:p>
          <a:p xmlns:a="http://schemas.openxmlformats.org/drawingml/2006/main">
            <a:pPr algn="l">
              <a:defRPr sz="52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defRPr>
            </a:pPr>
            <a:r>
              <a:rPr sz="5250" b="1">
                <a:solidFill>
                  <a:srgbClr val="0C111D"/>
                </a:solidFill>
                <a:latin typeface="Helvetica Neue"/>
                <a:ea typeface="Helvetica Neue"/>
                <a:cs typeface="Helvetica Neue"/>
              </a:rPr>
              <a:t>Check the source.</a:t>
            </a:r>
          </a:p>
        </p:txBody>
      </p:sp>
      <p:sp>
        <p:nvSpPr>
          <p:cNvPr id="5" name="close-sub">
            <a:extLst xmlns:a="http://schemas.openxmlformats.org/drawingml/2006/main">
              <a:ext uri="{FF2B5EF4-FFF2-40B4-BE49-F238E27FC236}">
                <a16:creationId xmlns:a16="http://schemas.microsoft.com/office/drawing/2014/main" id="{47B5C646-C6EF-4727-8272-436AC76D7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" y="5619750"/>
            <a:ext cx="10477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 b="0">
                <a:solidFill>
                  <a:srgbClr val="566070"/>
                </a:solidFill>
                <a:latin typeface="Helvetica Neue"/>
                <a:ea typeface="Helvetica Neue"/>
                <a:cs typeface="Helvetica Neue"/>
              </a:rPr>
              <a:t>Start with Subjects, continue to the AI Tutor, and use Help whenever a topic or answer needs clarification.</a:t>
            </a:r>
          </a:p>
        </p:txBody>
      </p:sp>
    </p:spTree>
    <p:extLst>
      <p:ext uri="{BB962C8B-B14F-4D97-AF65-F5344CB8AC3E}">
        <p14:creationId xmlns:p14="http://schemas.microsoft.com/office/powerpoint/2010/main" val="121781711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2026-08-22T14:09:15.2660000Z</dcterms:created>
  <dcterms:modified xsi:type="dcterms:W3CDTF">2026-08-22T14:09:15.2660000Z</dcterms:modified>
</coreProperties>
</file>